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48" r:id="rId4"/>
  </p:sldMasterIdLst>
  <p:notesMasterIdLst>
    <p:notesMasterId r:id="rId16"/>
  </p:notesMasterIdLst>
  <p:sldIdLst>
    <p:sldId id="256" r:id="rId5"/>
    <p:sldId id="267" r:id="rId6"/>
    <p:sldId id="260" r:id="rId7"/>
    <p:sldId id="268" r:id="rId8"/>
    <p:sldId id="257" r:id="rId9"/>
    <p:sldId id="270" r:id="rId10"/>
    <p:sldId id="263" r:id="rId11"/>
    <p:sldId id="272" r:id="rId12"/>
    <p:sldId id="269" r:id="rId13"/>
    <p:sldId id="271" r:id="rId14"/>
    <p:sldId id="273" r:id="rId15"/>
  </p:sldIdLst>
  <p:sldSz cx="12192000" cy="6858000"/>
  <p:notesSz cx="6738938" cy="98694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11"/>
    <a:srgbClr val="293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225" autoAdjust="0"/>
  </p:normalViewPr>
  <p:slideViewPr>
    <p:cSldViewPr snapToGrid="0">
      <p:cViewPr varScale="1">
        <p:scale>
          <a:sx n="58" d="100"/>
          <a:sy n="58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F380-A22C-4D77-9D8E-16AEA286AE39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894" y="4749691"/>
            <a:ext cx="539115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11F5-0613-4F8B-80FA-263F2F6AA7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38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11F5-0613-4F8B-80FA-263F2F6AA7E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94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3824-84A1-4226-AE2E-BC9EA1BC426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51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11F5-0613-4F8B-80FA-263F2F6AA7E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22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Kuka vain eteläpohjalainen ruoka-alan toimija voi vapaasti osallistua Ruokaprovinssin johtajafoorumin toimintaan, ja hänellä on yhtä paljon valtaa kuin muillakin osallistujilla.</a:t>
            </a:r>
          </a:p>
          <a:p>
            <a:endParaRPr lang="fi-FI" dirty="0"/>
          </a:p>
          <a:p>
            <a:r>
              <a:rPr lang="fi-FI" dirty="0"/>
              <a:t>Ydinryhmä hoitaa ja vastaa Ruokaprovinssin johtajafoorumin toiminnasta, hallinnosta ja käytännön toteutuksesta:</a:t>
            </a:r>
          </a:p>
          <a:p>
            <a:r>
              <a:rPr lang="fi-FI" dirty="0"/>
              <a:t>- Valitsee keskuudestaan puheenjohtajan ja sihteerin, jotka valmistelevat kokousasiat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Sopimus:</a:t>
            </a:r>
          </a:p>
          <a:p>
            <a:r>
              <a:rPr lang="fi-FI" dirty="0"/>
              <a:t>- Visiomme on, että TKIO-toimijat ottavat vastuun</a:t>
            </a:r>
          </a:p>
          <a:p>
            <a:r>
              <a:rPr lang="fi-FI" dirty="0"/>
              <a:t>- Vastuunottamisesta tulee työtä ja kustannuksia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11F5-0613-4F8B-80FA-263F2F6AA7E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09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11F5-0613-4F8B-80FA-263F2F6AA7E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9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75CE29-0ACC-2389-A915-286FEC3D0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B1AC63-B8D9-DB10-0CEA-A7CEBEDE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A4F936-7243-1E0B-8589-E73966F8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F91C63-7A7C-1206-9B99-B7CF88D2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28D156-5033-0A02-41C8-9FF1E7EB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0506C-5D3D-BF03-8970-C2D3A3B3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1AEEB17-3239-9FE1-33D1-5168ED760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69443B-9D34-374E-4E89-19853D6B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039731-F50C-141A-0EFF-0DB71D0E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B5FEA5-17F0-D602-837A-248CD8A1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2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F58B721-32E9-3606-9C19-DB10BA829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651FE7-35FD-0D3B-1CE9-76827F419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F8D0B0-DA1C-A32B-05E4-5DE75F83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458C6-EA3A-EE10-63DE-6DD926EE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EA94E0-920F-06AB-EBC4-D95A0DE6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3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27FC-611A-4F96-B83B-A80284CE7E36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0885-2876-4194-A4B2-560B6542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771815"/>
      </p:ext>
    </p:extLst>
  </p:cSld>
  <p:clrMapOvr>
    <a:masterClrMapping/>
  </p:clrMapOvr>
  <p:transition advClick="0" advTm="1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70E00C-247E-6BF4-59EB-F1C40965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BBE8-2C2A-473E-94DF-AD31476CB054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B24BDB-17E2-9276-E6C5-58801D4D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F63ECB-6F31-FF69-C8F5-8AD2B83D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2354-E668-456D-BDDA-C97A7F733B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976025"/>
      </p:ext>
    </p:extLst>
  </p:cSld>
  <p:clrMapOvr>
    <a:masterClrMapping/>
  </p:clrMapOvr>
  <p:transition advClick="0" advTm="1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2E806-BBD2-303E-2C07-A77AC7665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580569-3207-C85A-71A7-131D10B7A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21DA75-0808-5B45-B18F-28417665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C7A-95FE-4DDD-B234-792148F483C2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346936-0C27-F01E-4612-729F2ADF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4ADC5-EDFD-1A7C-5B95-8B498D7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0825-E29C-43DB-A028-2797B534C6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007556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A4906B-55B0-7901-29E7-30DA11D5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45CDA-AA9F-95BF-0CBC-849F886F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C34A5C-A815-78DB-6438-9EACBF2E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0236F6-9E73-F37E-9F63-55A13BA0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981DC5-2472-E8B0-8EE2-88CB7D9E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EEC44-3B9F-94FD-5869-454727B5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E436C8-EF5E-1C82-A9E1-7705D43F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58D4D1-0414-21FE-B7C2-F3758FA4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89E840-181F-44C8-6EC2-C7DC65FC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12373-0BDA-86A4-E936-EBFFCEBD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2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A81C74-480A-0B5F-6E70-B12E94D1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255E72-29B1-9DB4-7228-0923850A3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0710FC4-6EB4-EC48-0E83-B6B60DAD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AAA2E6-064F-7D34-D90E-BBE03943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68951-D8CD-9215-E13A-56BBD754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AB7DF8-8D5C-43BA-0CA3-1BB2D25B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6F946-9941-CE2B-AAE0-A6C5C921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5C17A4-8FB8-1218-C707-D5113B846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76966C-2A25-57A6-D103-B96BDA209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8D38B83-2386-FEBB-C49C-2A714C66D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DFC9D67-D63E-2FE5-6D46-0A112E5B0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E3970C-D127-E618-191A-10CBC736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D23F687-C01A-88BF-D03B-7E41319C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007982-DBBB-B3E4-1D9D-D35B5901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00D82-DA69-4371-09DE-A81410BF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5F4BC4-2934-0182-7079-01AEE29F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A18FC3-08FA-F09F-655A-5A7642F8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2FA8D1-0BA6-77C9-6F30-11B1A4F7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5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2AA37AA-B0DA-B533-3E33-9EB56CA6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6CD2530-1055-19FD-630F-4F7EC114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FD318E-9305-DC84-A35B-F13B2089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8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0ADD7-3C4A-C447-4E24-C254A95C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ED2E2B-0B36-84A6-C863-34C2756B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7ED1D0-D656-5C52-025A-2E85E6BE2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12D586-61DF-9B2E-7662-E2258245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B86491-9B7C-ED56-7EEC-EC94F2ED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587EB8-D40F-B426-D4C8-BCF983DB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41F25-35D4-475D-CCCA-99568188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EDEEE1-6C9D-D308-2AE0-2ABE15F4D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3EA998-E8D7-6CA9-51F8-424804CAF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F4CBCDC-6106-2AA3-4D71-CAF12712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3CC538-8407-997E-0293-4C6A41FA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B8698-1D28-0968-6AA4-48661085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D4A535-005E-B9C6-9C77-8C116B3B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9754FE-882B-78E3-9870-D9BD364C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428219-5741-2B04-887E-54A19163E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118D4-64DC-4EC2-A7D3-B53E39DA39B5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989335-ED1A-C031-92E0-ED76D8BD8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EA9CA3-9719-396C-8B88-DE8547774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663D7-18E1-408B-8F82-1234FB91B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4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27FC-611A-4F96-B83B-A80284CE7E36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0885-2876-4194-A4B2-560B6542E5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91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advClick="0" advTm="12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0B6762-EA3D-F52F-AA79-ABA4A5CC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3408FF-1140-0DBA-E3D9-3A6EBC658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88239D-D559-AA31-87FC-5B81BFBAE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BBE8-2C2A-473E-94DF-AD31476CB054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4A6F04-3C42-18B6-D774-D23E0BB72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472285-6466-CDA5-02A0-4F90E0C1C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2354-E668-456D-BDDA-C97A7F733B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79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advClick="0" advTm="12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45E3D77-93B2-F54F-C433-CEBCD46A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DBDEB1-392A-61CE-0258-A27FAF76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1BF587-7A03-9E6F-C052-716F7E10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1C7A-95FE-4DDD-B234-792148F483C2}" type="datetimeFigureOut">
              <a:rPr lang="fi-FI" smtClean="0"/>
              <a:t>09.04.2024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A13B89-E2DE-2C01-F000-AD0A4EB16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0D6AEE-654F-2603-9337-0E9CE11A8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0825-E29C-43DB-A028-2797B534C6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0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T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3.wm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92215-2AF9-AAE5-B00D-DD5A2EA2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59" y="188259"/>
            <a:ext cx="7140388" cy="4701611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solidFill>
                  <a:srgbClr val="EFBF11"/>
                </a:solidFill>
              </a:rPr>
              <a:t>Ruokaprovinssin 4/2024 keksiviikkokahvit -tervetuloa!</a:t>
            </a:r>
            <a:br>
              <a:rPr lang="fi-FI" sz="3600" dirty="0">
                <a:solidFill>
                  <a:schemeClr val="bg1"/>
                </a:solidFill>
              </a:rPr>
            </a:b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Teemana: Miksi luonnon monimuotoisuudella on väliä?</a:t>
            </a:r>
            <a:br>
              <a:rPr lang="fi-FI" sz="3600" dirty="0">
                <a:solidFill>
                  <a:schemeClr val="bg1"/>
                </a:solidFill>
              </a:rPr>
            </a:b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Anne Rintala</a:t>
            </a:r>
            <a:br>
              <a:rPr lang="fi-FI" sz="3600" dirty="0">
                <a:solidFill>
                  <a:schemeClr val="bg1"/>
                </a:solidFill>
              </a:rPr>
            </a:br>
            <a:r>
              <a:rPr lang="fi-FI" sz="3600" dirty="0">
                <a:solidFill>
                  <a:schemeClr val="bg1"/>
                </a:solidFill>
              </a:rPr>
              <a:t>Turun yliopisto / </a:t>
            </a:r>
            <a:r>
              <a:rPr lang="fi-FI" sz="3600" dirty="0" err="1">
                <a:solidFill>
                  <a:schemeClr val="bg1"/>
                </a:solidFill>
              </a:rPr>
              <a:t>Lukaker</a:t>
            </a:r>
            <a:r>
              <a:rPr lang="fi-FI" sz="3600" dirty="0">
                <a:solidFill>
                  <a:schemeClr val="bg1"/>
                </a:solidFill>
              </a:rPr>
              <a:t>-hanke</a:t>
            </a:r>
          </a:p>
        </p:txBody>
      </p:sp>
      <p:pic>
        <p:nvPicPr>
          <p:cNvPr id="5" name="Kuva 4" descr="Kuva, joka sisältää kohteen clipart, piirros, Grafiikka, kuvitus&#10;&#10;Kuvaus luotu automaattisesti">
            <a:extLst>
              <a:ext uri="{FF2B5EF4-FFF2-40B4-BE49-F238E27FC236}">
                <a16:creationId xmlns:a16="http://schemas.microsoft.com/office/drawing/2014/main" id="{02913F2D-3158-338A-E4CF-27E36D547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76" y="1077729"/>
            <a:ext cx="4546687" cy="47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A5AF4-6115-4D9F-9583-9E807260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7BFBD-8653-71DB-CA4A-B099A0BDC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F75BAE-80AD-2387-E1D8-9272EC10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4" y="0"/>
            <a:ext cx="1231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7CB92B5B-C962-E12E-3F41-694CEDC75194}"/>
              </a:ext>
            </a:extLst>
          </p:cNvPr>
          <p:cNvSpPr txBox="1"/>
          <p:nvPr/>
        </p:nvSpPr>
        <p:spPr>
          <a:xfrm>
            <a:off x="2480546" y="5276552"/>
            <a:ext cx="309567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…</a:t>
            </a:r>
          </a:p>
          <a:p>
            <a:r>
              <a:rPr lang="fi-FI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3658CE-5584-EE24-7A56-88E04CBF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825" y="268336"/>
            <a:ext cx="6088465" cy="1325563"/>
          </a:xfrm>
        </p:spPr>
        <p:txBody>
          <a:bodyPr>
            <a:normAutofit/>
          </a:bodyPr>
          <a:lstStyle/>
          <a:p>
            <a:r>
              <a:rPr lang="fi-FI" sz="5000" dirty="0">
                <a:solidFill>
                  <a:srgbClr val="EFBF11"/>
                </a:solidFill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Kahvien takana 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968CC-866E-76D9-F2BD-61F37826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43" y="1821577"/>
            <a:ext cx="4467261" cy="1325563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endParaRPr lang="fi-FI" sz="90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i-FI" sz="9000" dirty="0">
                <a:solidFill>
                  <a:schemeClr val="bg1"/>
                </a:solidFill>
              </a:rPr>
              <a:t>”Luontokadon ehkäisy kestävällä ruoantuotannolla” –hanke (LUKAKER), Turun yliopisto</a:t>
            </a:r>
          </a:p>
          <a:p>
            <a:pPr marL="0" indent="0" algn="r">
              <a:buNone/>
            </a:pPr>
            <a:endParaRPr lang="fi-FI" sz="90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br>
              <a:rPr lang="fi-FI" dirty="0">
                <a:solidFill>
                  <a:schemeClr val="bg1"/>
                </a:solidFill>
              </a:rPr>
            </a:br>
            <a:endParaRPr lang="fi-FI" u="sng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11F91E-6DC2-8A14-E0FE-DDBE54ED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22" y="5354686"/>
            <a:ext cx="1185775" cy="79090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3BECFFB-A18F-6E98-C198-34FCBFE21A0B}"/>
              </a:ext>
            </a:extLst>
          </p:cNvPr>
          <p:cNvSpPr txBox="1"/>
          <p:nvPr/>
        </p:nvSpPr>
        <p:spPr>
          <a:xfrm>
            <a:off x="7567467" y="5276552"/>
            <a:ext cx="462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swald" panose="00000500000000000000" pitchFamily="2" charset="0"/>
              </a:rPr>
              <a:t>This project has received funding from the European Union’s Horizon 2020 research and innovation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swald" panose="00000500000000000000" pitchFamily="2" charset="0"/>
              </a:rPr>
              <a:t>programme</a:t>
            </a:r>
            <a:r>
              <a:rPr lang="en-US" b="0" i="0" dirty="0">
                <a:solidFill>
                  <a:schemeClr val="bg1"/>
                </a:solidFill>
                <a:effectLst/>
                <a:latin typeface="Oswald" panose="00000500000000000000" pitchFamily="2" charset="0"/>
              </a:rPr>
              <a:t> under grant agreement No 101000640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8F8EF0E-AF74-0831-C28B-B4A79570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64" y="3679134"/>
            <a:ext cx="2521324" cy="125225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B1A66C0-AD9F-A8F2-5920-0FF603FE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79" y="3444717"/>
            <a:ext cx="1545465" cy="152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B6E5BFE-AC4E-9A57-E0F8-E1C1FFA6BCB4}"/>
              </a:ext>
            </a:extLst>
          </p:cNvPr>
          <p:cNvSpPr txBox="1"/>
          <p:nvPr/>
        </p:nvSpPr>
        <p:spPr>
          <a:xfrm>
            <a:off x="4234744" y="3043951"/>
            <a:ext cx="180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LUKAKER: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0624517-0B82-F849-D1BD-E0745472E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222" y="3413283"/>
            <a:ext cx="1545464" cy="154317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4E5D08E-D79C-9532-41FB-15EE7AFBC941}"/>
              </a:ext>
            </a:extLst>
          </p:cNvPr>
          <p:cNvSpPr txBox="1"/>
          <p:nvPr/>
        </p:nvSpPr>
        <p:spPr>
          <a:xfrm>
            <a:off x="6181336" y="3024820"/>
            <a:ext cx="180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Cities2030:</a:t>
            </a:r>
          </a:p>
        </p:txBody>
      </p:sp>
      <p:pic>
        <p:nvPicPr>
          <p:cNvPr id="1030" name="Picture 6" descr="FI_FundedbytheEU_RGB_POS">
            <a:extLst>
              <a:ext uri="{FF2B5EF4-FFF2-40B4-BE49-F238E27FC236}">
                <a16:creationId xmlns:a16="http://schemas.microsoft.com/office/drawing/2014/main" id="{2257F514-B85B-1016-DA6B-D3E6D36B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3" y="5215056"/>
            <a:ext cx="4467262" cy="10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6BCB0A3E-14FF-B8A4-CD5A-1D3F387695CA}"/>
              </a:ext>
            </a:extLst>
          </p:cNvPr>
          <p:cNvSpPr txBox="1">
            <a:spLocks/>
          </p:cNvSpPr>
          <p:nvPr/>
        </p:nvSpPr>
        <p:spPr>
          <a:xfrm>
            <a:off x="6181336" y="2146536"/>
            <a:ext cx="5374341" cy="1254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9200" dirty="0">
                <a:solidFill>
                  <a:schemeClr val="bg1"/>
                </a:solidFill>
              </a:rPr>
              <a:t>Cities2030 –hanke</a:t>
            </a:r>
            <a:br>
              <a:rPr lang="fi-FI" sz="9200" dirty="0">
                <a:solidFill>
                  <a:schemeClr val="bg1"/>
                </a:solidFill>
              </a:rPr>
            </a:br>
            <a:r>
              <a:rPr lang="fi-FI" sz="9200" dirty="0">
                <a:solidFill>
                  <a:schemeClr val="bg1"/>
                </a:solidFill>
              </a:rPr>
              <a:t>Maa- ja kotitalousnaiset / ProAgria Etelä-Pohjanmaa</a:t>
            </a:r>
            <a:br>
              <a:rPr lang="fi-FI" sz="9600" dirty="0">
                <a:solidFill>
                  <a:schemeClr val="bg1"/>
                </a:solidFill>
              </a:rPr>
            </a:br>
            <a:endParaRPr lang="fi-FI" sz="9600" u="sng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sz="9000" dirty="0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AB98C39-385A-5109-523F-0B41A124478B}"/>
              </a:ext>
            </a:extLst>
          </p:cNvPr>
          <p:cNvSpPr txBox="1"/>
          <p:nvPr/>
        </p:nvSpPr>
        <p:spPr>
          <a:xfrm>
            <a:off x="5576219" y="2053471"/>
            <a:ext cx="6051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1025" name="Picture 1" descr="flag yellow high">
            <a:extLst>
              <a:ext uri="{FF2B5EF4-FFF2-40B4-BE49-F238E27FC236}">
                <a16:creationId xmlns:a16="http://schemas.microsoft.com/office/drawing/2014/main" id="{8C062E4F-0D08-BFF6-728E-32CC14BF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lag yellow high">
            <a:extLst>
              <a:ext uri="{FF2B5EF4-FFF2-40B4-BE49-F238E27FC236}">
                <a16:creationId xmlns:a16="http://schemas.microsoft.com/office/drawing/2014/main" id="{FE3E1A48-D382-BAED-6ABF-60658135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1" y="343412"/>
            <a:ext cx="1167213" cy="124257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12245" y="668710"/>
            <a:ext cx="11200380" cy="35370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fi-FI" sz="1800" b="1"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1886" y="4294150"/>
            <a:ext cx="11521439" cy="36603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0038" lvl="2" indent="0">
              <a:buNone/>
            </a:pPr>
            <a:endParaRPr lang="fi-FI" sz="1500">
              <a:solidFill>
                <a:srgbClr val="3333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89" y="5255433"/>
            <a:ext cx="2018459" cy="1420457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953" y="5677628"/>
            <a:ext cx="2221247" cy="84164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39" y="5828883"/>
            <a:ext cx="1851500" cy="539134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694" y="5589241"/>
            <a:ext cx="1120858" cy="90215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/>
              <a:t>Kauhajoen ruokamessuseminaari 2024</a:t>
            </a:r>
            <a:br>
              <a:rPr lang="fi-FI" b="1"/>
            </a:br>
            <a:r>
              <a:rPr lang="fi-FI" b="1"/>
              <a:t>Luonnontuotteista liiketoimintaa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5600" b="1" dirty="0"/>
              <a:t>Torstai 23.5.2023 klo 9.00-11.45 + lounas</a:t>
            </a:r>
          </a:p>
          <a:p>
            <a:pPr marL="0" indent="0">
              <a:buNone/>
            </a:pPr>
            <a:r>
              <a:rPr lang="fi-FI" sz="5600" b="1" dirty="0" err="1"/>
              <a:t>Hämes</a:t>
            </a:r>
            <a:r>
              <a:rPr lang="fi-FI" sz="5600" b="1" dirty="0"/>
              <a:t>-Havunen, Koskenkyläntie 312, 61800 Kauhajoki</a:t>
            </a:r>
          </a:p>
          <a:p>
            <a:pPr marL="0" indent="0">
              <a:buNone/>
            </a:pPr>
            <a:endParaRPr lang="fi-FI" sz="5600" b="1" dirty="0"/>
          </a:p>
          <a:p>
            <a:pPr marL="0" indent="0">
              <a:buNone/>
            </a:pPr>
            <a:r>
              <a:rPr lang="fi-FI" sz="5600" dirty="0"/>
              <a:t>Aiheena mm. luonnontuotteiden hyödyntäminen elintarvikealalla, </a:t>
            </a:r>
            <a:r>
              <a:rPr lang="fi-FI" sz="5600" dirty="0" err="1"/>
              <a:t>GeoFood</a:t>
            </a:r>
            <a:r>
              <a:rPr lang="fi-FI" sz="5600" dirty="0"/>
              <a:t>- luonnontuotteiden alueellinen </a:t>
            </a:r>
            <a:r>
              <a:rPr lang="fi-FI" sz="5600" dirty="0" err="1"/>
              <a:t>brändääminen</a:t>
            </a:r>
            <a:r>
              <a:rPr lang="fi-FI" sz="5600" dirty="0"/>
              <a:t>, luonnon raaka-aineen matka tuotekehityksestä markkinoille, ruoka- ja palvelutuotteiden kehittäminen villiruoasta ja luonnontuotteiden käyttö elintarviketuotteissa –yrityscase. </a:t>
            </a:r>
          </a:p>
          <a:p>
            <a:pPr marL="0" indent="0">
              <a:buNone/>
            </a:pPr>
            <a:endParaRPr lang="fi-FI" sz="5600" dirty="0"/>
          </a:p>
          <a:p>
            <a:pPr marL="0" indent="0">
              <a:buNone/>
            </a:pPr>
            <a:r>
              <a:rPr lang="fi-FI" sz="5600" dirty="0"/>
              <a:t>Ilmoittautuminen </a:t>
            </a:r>
            <a:r>
              <a:rPr lang="fi-FI" sz="5600" b="1" dirty="0"/>
              <a:t>8.5.2024 </a:t>
            </a:r>
            <a:r>
              <a:rPr lang="fi-FI" sz="5600" dirty="0"/>
              <a:t>mennessä ruokamessut@kauhajoki.fi tai puh. 040 565 7776. Ilmoittautuessasi mainitsethan mahdollisista erityisruokavalioista. </a:t>
            </a:r>
          </a:p>
          <a:p>
            <a:pPr marL="0" indent="0">
              <a:buNone/>
            </a:pPr>
            <a:r>
              <a:rPr lang="fi-FI" sz="5600" dirty="0"/>
              <a:t>Seminaari on maksuton sisältäen tarjoilut.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1" y="5522001"/>
            <a:ext cx="1404915" cy="98512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109" y="5503570"/>
            <a:ext cx="1015702" cy="1015702"/>
          </a:xfrm>
          <a:prstGeom prst="rect">
            <a:avLst/>
          </a:prstGeom>
        </p:spPr>
      </p:pic>
      <p:graphicFrame>
        <p:nvGraphicFramePr>
          <p:cNvPr id="11" name="Objekti 10"/>
          <p:cNvGraphicFramePr>
            <a:graphicFrameLocks noChangeAspect="1"/>
          </p:cNvGraphicFramePr>
          <p:nvPr/>
        </p:nvGraphicFramePr>
        <p:xfrm>
          <a:off x="92075" y="92075"/>
          <a:ext cx="6778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677863" imgH="350838" progId="Package">
                  <p:embed/>
                </p:oleObj>
              </mc:Choice>
              <mc:Fallback>
                <p:oleObj name="Packager Shell Object" showAsIcon="1" r:id="rId10" imgW="677863" imgH="350838" progId="Package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7863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i 13"/>
          <p:cNvGraphicFramePr>
            <a:graphicFrameLocks noChangeAspect="1"/>
          </p:cNvGraphicFramePr>
          <p:nvPr/>
        </p:nvGraphicFramePr>
        <p:xfrm>
          <a:off x="92075" y="92075"/>
          <a:ext cx="6778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2" imgW="677863" imgH="350838" progId="Package">
                  <p:embed/>
                </p:oleObj>
              </mc:Choice>
              <mc:Fallback>
                <p:oleObj name="Packager Shell Object" showAsIcon="1" r:id="rId12" imgW="677863" imgH="350838" progId="Package">
                  <p:embed/>
                  <p:pic>
                    <p:nvPicPr>
                      <p:cNvPr id="14" name="Objekti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7863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i 14"/>
          <p:cNvGraphicFramePr>
            <a:graphicFrameLocks noChangeAspect="1"/>
          </p:cNvGraphicFramePr>
          <p:nvPr/>
        </p:nvGraphicFramePr>
        <p:xfrm>
          <a:off x="92075" y="92075"/>
          <a:ext cx="6778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4" imgW="677863" imgH="350838" progId="Package">
                  <p:embed/>
                </p:oleObj>
              </mc:Choice>
              <mc:Fallback>
                <p:oleObj name="Packager Shell Object" showAsIcon="1" r:id="rId14" imgW="677863" imgH="350838" progId="Package">
                  <p:embed/>
                  <p:pic>
                    <p:nvPicPr>
                      <p:cNvPr id="15" name="Objekti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7863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i 15"/>
          <p:cNvGraphicFramePr>
            <a:graphicFrameLocks noChangeAspect="1"/>
          </p:cNvGraphicFramePr>
          <p:nvPr/>
        </p:nvGraphicFramePr>
        <p:xfrm>
          <a:off x="92075" y="92075"/>
          <a:ext cx="6778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6" imgW="677863" imgH="350838" progId="Package">
                  <p:embed/>
                </p:oleObj>
              </mc:Choice>
              <mc:Fallback>
                <p:oleObj name="Packager Shell Object" showAsIcon="1" r:id="rId16" imgW="677863" imgH="350838" progId="Package">
                  <p:embed/>
                  <p:pic>
                    <p:nvPicPr>
                      <p:cNvPr id="16" name="Objekti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7863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i 20"/>
          <p:cNvGraphicFramePr>
            <a:graphicFrameLocks noChangeAspect="1"/>
          </p:cNvGraphicFramePr>
          <p:nvPr/>
        </p:nvGraphicFramePr>
        <p:xfrm>
          <a:off x="92075" y="92075"/>
          <a:ext cx="6778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8" imgW="677863" imgH="350838" progId="Package">
                  <p:embed/>
                </p:oleObj>
              </mc:Choice>
              <mc:Fallback>
                <p:oleObj name="Packager Shell Object" showAsIcon="1" r:id="rId18" imgW="677863" imgH="350838" progId="Package">
                  <p:embed/>
                  <p:pic>
                    <p:nvPicPr>
                      <p:cNvPr id="21" name="Objekti 2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77863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Kuva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75" y="5439929"/>
            <a:ext cx="1051466" cy="10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3994"/>
      </p:ext>
    </p:extLst>
  </p:cSld>
  <p:clrMapOvr>
    <a:masterClrMapping/>
  </p:clrMapOvr>
  <p:transition advClick="0" advTm="1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774B5-C03E-D796-7E59-B0833432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75E1FD-68AD-EF1B-CF6E-0896D7A6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" name="Kuva 11" descr="Kuva, joka sisältää kohteen hedelmä, marja, Superruoka, mustikka&#10;&#10;Kuvaus luotu automaattisesti">
            <a:extLst>
              <a:ext uri="{FF2B5EF4-FFF2-40B4-BE49-F238E27FC236}">
                <a16:creationId xmlns:a16="http://schemas.microsoft.com/office/drawing/2014/main" id="{C37DC341-5F85-C0CE-3A46-948E85969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2" y="-425642"/>
            <a:ext cx="12477173" cy="83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EF9444C-3984-06C5-D434-30B9DA71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1829" cy="68546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637622A-3F12-D7EF-3289-BD695464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7" y="114300"/>
            <a:ext cx="5441770" cy="286693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38177A1-96AF-37C8-DE63-E5B2851E69E7}"/>
              </a:ext>
            </a:extLst>
          </p:cNvPr>
          <p:cNvSpPr txBox="1"/>
          <p:nvPr/>
        </p:nvSpPr>
        <p:spPr>
          <a:xfrm>
            <a:off x="5964024" y="147476"/>
            <a:ext cx="62198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>
                <a:latin typeface="Blogger Sans Light" panose="02000506030000020004" pitchFamily="50" charset="0"/>
                <a:ea typeface="Blogger Sans Light" panose="02000506030000020004" pitchFamily="50" charset="0"/>
              </a:rPr>
              <a:t>TIKTOKISSA YLI 118 000 SEURAAJAA </a:t>
            </a:r>
          </a:p>
          <a:p>
            <a:r>
              <a:rPr lang="fi-FI" sz="1800">
                <a:latin typeface="Blogger Sans Light" panose="02000506030000020004" pitchFamily="50" charset="0"/>
                <a:ea typeface="Blogger Sans Light" panose="02000506030000020004" pitchFamily="50" charset="0"/>
              </a:rPr>
              <a:t>KERÄNNYT RAVINTOLA BACKAKSEN KEITTIÖMESTARI</a:t>
            </a:r>
          </a:p>
          <a:p>
            <a:r>
              <a:rPr lang="fi-FI" sz="2000" b="1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LAURI KAIVOLUOTO </a:t>
            </a:r>
          </a:p>
          <a:p>
            <a:r>
              <a:rPr lang="fi-FI" sz="1800">
                <a:latin typeface="Blogger Sans Light" panose="02000506030000020004" pitchFamily="50" charset="0"/>
                <a:ea typeface="Blogger Sans Light" panose="02000506030000020004" pitchFamily="50" charset="0"/>
              </a:rPr>
              <a:t>MAISTATTAA MESSUJEN AJAN </a:t>
            </a:r>
            <a:r>
              <a:rPr lang="fi-FI" sz="1800" b="1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KIVIKYLÄN TUOTTEITA</a:t>
            </a:r>
            <a:r>
              <a:rPr lang="fi-FI" sz="1800" b="1">
                <a:latin typeface="Blogger Sans Light" panose="02000506030000020004" pitchFamily="50" charset="0"/>
                <a:ea typeface="Blogger Sans Light" panose="02000506030000020004" pitchFamily="50" charset="0"/>
              </a:rPr>
              <a:t>:</a:t>
            </a:r>
          </a:p>
          <a:p>
            <a:r>
              <a:rPr lang="fi-FI" sz="1800">
                <a:effectLst/>
                <a:latin typeface="Blogger Sans Light" panose="02000506030000020004" pitchFamily="50" charset="0"/>
                <a:ea typeface="Blogger Sans Light" panose="02000506030000020004" pitchFamily="50" charset="0"/>
                <a:cs typeface="Calibri" panose="020F0502020204030204" pitchFamily="34" charset="0"/>
              </a:rPr>
              <a:t>Juusto-Jalapeno Tuhti Grillimakkara </a:t>
            </a:r>
          </a:p>
          <a:p>
            <a:r>
              <a:rPr lang="fi-FI" sz="1800">
                <a:effectLst/>
                <a:latin typeface="Blogger Sans Light" panose="02000506030000020004" pitchFamily="50" charset="0"/>
                <a:ea typeface="Blogger Sans Light" panose="02000506030000020004" pitchFamily="50" charset="0"/>
                <a:cs typeface="Calibri" panose="020F0502020204030204" pitchFamily="34" charset="0"/>
              </a:rPr>
              <a:t>Huiluntuhti Grillimakkara </a:t>
            </a:r>
          </a:p>
          <a:p>
            <a:r>
              <a:rPr lang="fi-FI" sz="1800">
                <a:effectLst/>
                <a:latin typeface="Blogger Sans Light" panose="02000506030000020004" pitchFamily="50" charset="0"/>
                <a:ea typeface="Blogger Sans Light" panose="02000506030000020004" pitchFamily="50" charset="0"/>
                <a:cs typeface="Calibri" panose="020F0502020204030204" pitchFamily="34" charset="0"/>
              </a:rPr>
              <a:t>Kivikylän makkaroiden kanssa tarjotaan Backaksen </a:t>
            </a:r>
          </a:p>
          <a:p>
            <a:r>
              <a:rPr lang="fi-FI" sz="1800">
                <a:effectLst/>
                <a:latin typeface="Blogger Sans Light" panose="02000506030000020004" pitchFamily="50" charset="0"/>
                <a:ea typeface="Blogger Sans Light" panose="02000506030000020004" pitchFamily="50" charset="0"/>
                <a:cs typeface="Calibri" panose="020F0502020204030204" pitchFamily="34" charset="0"/>
              </a:rPr>
              <a:t>tervasinappia ja raikasta peruna-artisokkasalaattia</a:t>
            </a:r>
          </a:p>
          <a:p>
            <a:r>
              <a:rPr lang="fi-FI" sz="180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4402D82-F449-6F81-03A4-C565D11CE592}"/>
              </a:ext>
            </a:extLst>
          </p:cNvPr>
          <p:cNvSpPr txBox="1"/>
          <p:nvPr/>
        </p:nvSpPr>
        <p:spPr>
          <a:xfrm>
            <a:off x="2331206" y="3300355"/>
            <a:ext cx="911784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>
                <a:latin typeface="Blogger Sans Light" panose="02000506030000020004" pitchFamily="50" charset="0"/>
                <a:ea typeface="Blogger Sans Light" panose="02000506030000020004" pitchFamily="50" charset="0"/>
              </a:rPr>
              <a:t>PERJANTAINA 5.4. </a:t>
            </a:r>
          </a:p>
          <a:p>
            <a:r>
              <a:rPr lang="fi-FI" sz="2400" b="1">
                <a:latin typeface="Blogger Sans Light" panose="02000506030000020004" pitchFamily="50" charset="0"/>
                <a:ea typeface="Blogger Sans Light" panose="02000506030000020004" pitchFamily="50" charset="0"/>
              </a:rPr>
              <a:t>AFTER WORK KLO 16-20 KIERTOTALOUSPAVILJONGIN TERASSILLA</a:t>
            </a:r>
          </a:p>
          <a:p>
            <a:r>
              <a:rPr lang="fi-FI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KAIVOLUODON MAISTATUSPISTEELLÄ</a:t>
            </a:r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: </a:t>
            </a:r>
            <a:r>
              <a:rPr lang="fi-FI" b="0" i="0" cap="all">
                <a:solidFill>
                  <a:srgbClr val="000000"/>
                </a:solidFill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grillattua ciabattaa täytettynä mehevällä kivikylän pulled porkilla, viimeistelty rapealla sipulilla ja tuoreilla yrteillä.</a:t>
            </a:r>
            <a:endParaRPr lang="fi-FI" cap="all">
              <a:solidFill>
                <a:srgbClr val="000000"/>
              </a:solidFill>
              <a:effectLst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r>
              <a:rPr lang="fi-FI" b="0" i="0" cap="all">
                <a:solidFill>
                  <a:srgbClr val="000000"/>
                </a:solidFill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grillattuja Kivikylän Palvarin lihapyöryköitä ja raikasta Rosmariinicoleslawia. </a:t>
            </a:r>
          </a:p>
          <a:p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</a:p>
          <a:p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TAPAHTUMASSA </a:t>
            </a:r>
            <a:r>
              <a:rPr lang="fi-FI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LIVEMUSIIKKIA 17.30-19.45</a:t>
            </a:r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 JAMES BAND HENRY MIKKOSEN JOHDOLLA </a:t>
            </a:r>
          </a:p>
          <a:p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PUTOUKSEN SKETSIHAHMOKILPAILUN VOITTAJA </a:t>
            </a:r>
            <a:r>
              <a:rPr lang="fi-FI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MATTI McCONAUGHEY KLO 18.30</a:t>
            </a:r>
          </a:p>
          <a:p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MYYNNISSÄ </a:t>
            </a:r>
            <a:r>
              <a:rPr lang="fi-FI" u="sng">
                <a:latin typeface="Blogger Sans Light" panose="02000506030000020004" pitchFamily="50" charset="0"/>
                <a:ea typeface="Blogger Sans Light" panose="02000506030000020004" pitchFamily="50" charset="0"/>
              </a:rPr>
              <a:t>HARTWALLIN KESÄN UUTUUDET</a:t>
            </a:r>
            <a:r>
              <a:rPr lang="fi-FI">
                <a:latin typeface="Blogger Sans Light" panose="02000506030000020004" pitchFamily="50" charset="0"/>
                <a:ea typeface="Blogger Sans Light" panose="02000506030000020004" pitchFamily="50" charset="0"/>
              </a:rPr>
              <a:t>, MUKANA VIINIT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589CA-9EE0-6C54-4D2F-631303C20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100" y="2703433"/>
            <a:ext cx="3282819" cy="42431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AB04D75-55F7-0FC1-A738-6230130DA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038" y="5484128"/>
            <a:ext cx="1932599" cy="18106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57905B3-2F3A-5943-DFD1-BB993951D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269" y="5527154"/>
            <a:ext cx="2957241" cy="1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0221"/>
      </p:ext>
    </p:extLst>
  </p:cSld>
  <p:clrMapOvr>
    <a:masterClrMapping/>
  </p:clrMapOvr>
  <p:transition advClick="0"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70A3F2-BDCC-DAAD-7D0D-B18ED153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8" y="460343"/>
            <a:ext cx="5332020" cy="5014182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600" dirty="0">
                <a:solidFill>
                  <a:schemeClr val="bg1"/>
                </a:solidFill>
              </a:rPr>
              <a:t>RUOKAPROVINSSIN JOHTAJAFOORUMI JA SEN YDINRYHMÄ</a:t>
            </a: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Johtajafoorumissa on kaksi osaa:</a:t>
            </a: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1. ydinryhmä</a:t>
            </a: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2. osallistujat</a:t>
            </a: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Ydinryhmän perustava kokous on 24.4.2024 klo 12.00 on-</a:t>
            </a:r>
            <a:r>
              <a:rPr lang="fi-FI" sz="2600" dirty="0" err="1">
                <a:solidFill>
                  <a:schemeClr val="bg1"/>
                </a:solidFill>
              </a:rPr>
              <a:t>line</a:t>
            </a:r>
            <a:r>
              <a:rPr lang="fi-FI" sz="2600" dirty="0">
                <a:solidFill>
                  <a:schemeClr val="bg1"/>
                </a:solidFill>
              </a:rPr>
              <a:t>. Hae linkki sivulta:</a:t>
            </a: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www.ruokaprovinssi.fi/johtajafoorumi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8EE93F6-059B-1FC4-DC28-35D368B8B039}"/>
              </a:ext>
            </a:extLst>
          </p:cNvPr>
          <p:cNvSpPr txBox="1"/>
          <p:nvPr/>
        </p:nvSpPr>
        <p:spPr>
          <a:xfrm>
            <a:off x="2318046" y="3205540"/>
            <a:ext cx="222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Ydinryhmä:</a:t>
            </a:r>
          </a:p>
          <a:p>
            <a:pPr algn="ctr"/>
            <a:r>
              <a:rPr lang="fi-FI" dirty="0"/>
              <a:t>Sopimus vastuunotosta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6796473-6E98-CF50-0D35-2C129D92FD03}"/>
              </a:ext>
            </a:extLst>
          </p:cNvPr>
          <p:cNvSpPr txBox="1"/>
          <p:nvPr/>
        </p:nvSpPr>
        <p:spPr>
          <a:xfrm>
            <a:off x="2993165" y="1676739"/>
            <a:ext cx="234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Osallistujat: vapaa osallistuminen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B0B83EB-ED98-F131-BF6D-E935318E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" y="1178315"/>
            <a:ext cx="6638886" cy="47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003E6B-79B9-699A-CB67-029610C2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DC4BD5-11B2-C738-8773-0CE86D5A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9FA9635-635A-1F90-AA9A-53F8EECA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80987"/>
            <a:ext cx="113633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80088-39AE-9713-26F7-25B694CA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ruoka, teksti, liha, ainesosa&#10;&#10;Kuvaus luotu automaattisesti">
            <a:extLst>
              <a:ext uri="{FF2B5EF4-FFF2-40B4-BE49-F238E27FC236}">
                <a16:creationId xmlns:a16="http://schemas.microsoft.com/office/drawing/2014/main" id="{E21BAEA5-5913-654D-A6EC-32B677E63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26016"/>
          </a:xfrm>
        </p:spPr>
      </p:pic>
    </p:spTree>
    <p:extLst>
      <p:ext uri="{BB962C8B-B14F-4D97-AF65-F5344CB8AC3E}">
        <p14:creationId xmlns:p14="http://schemas.microsoft.com/office/powerpoint/2010/main" val="13401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vaate, mies, Mainonta&#10;&#10;Kuvaus luotu automaattisesti">
            <a:extLst>
              <a:ext uri="{FF2B5EF4-FFF2-40B4-BE49-F238E27FC236}">
                <a16:creationId xmlns:a16="http://schemas.microsoft.com/office/drawing/2014/main" id="{58B9D961-F32B-5D83-1BF8-1AA1C41A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343"/>
            <a:ext cx="12192000" cy="76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40092"/>
      </p:ext>
    </p:extLst>
  </p:cSld>
  <p:clrMapOvr>
    <a:masterClrMapping/>
  </p:clrMapOvr>
  <p:transition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51F6D-C2F8-7777-FB2C-694550D0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, Fontti, kuvakaappaus, kirje&#10;&#10;Kuvaus luotu automaattisesti">
            <a:extLst>
              <a:ext uri="{FF2B5EF4-FFF2-40B4-BE49-F238E27FC236}">
                <a16:creationId xmlns:a16="http://schemas.microsoft.com/office/drawing/2014/main" id="{B3264537-9F83-77EC-F1A1-A29ADD78D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5350" cy="6933009"/>
          </a:xfrm>
        </p:spPr>
      </p:pic>
    </p:spTree>
    <p:extLst>
      <p:ext uri="{BB962C8B-B14F-4D97-AF65-F5344CB8AC3E}">
        <p14:creationId xmlns:p14="http://schemas.microsoft.com/office/powerpoint/2010/main" val="21720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364</Words>
  <Application>Microsoft Office PowerPoint</Application>
  <PresentationFormat>Laajakuva</PresentationFormat>
  <Paragraphs>57</Paragraphs>
  <Slides>11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Blogger Sans</vt:lpstr>
      <vt:lpstr>Blogger Sans Light</vt:lpstr>
      <vt:lpstr>Calibri</vt:lpstr>
      <vt:lpstr>Calibri Light</vt:lpstr>
      <vt:lpstr>Oswald</vt:lpstr>
      <vt:lpstr>Office-teema</vt:lpstr>
      <vt:lpstr>Office-teema</vt:lpstr>
      <vt:lpstr>Office-teema</vt:lpstr>
      <vt:lpstr>Office-teema</vt:lpstr>
      <vt:lpstr>Packager Shell Object</vt:lpstr>
      <vt:lpstr>Ruokaprovinssin 4/2024 keksiviikkokahvit -tervetuloa!  Teemana: Miksi luonnon monimuotoisuudella on väliä?  Anne Rintala Turun yliopisto / Lukaker-hanke</vt:lpstr>
      <vt:lpstr>Kauhajoen ruokamessuseminaari 2024 Luonnontuotteista liiketoimintaa</vt:lpstr>
      <vt:lpstr>PowerPoint-esitys</vt:lpstr>
      <vt:lpstr>PowerPoint-esitys</vt:lpstr>
      <vt:lpstr>RUOKAPROVINSSIN JOHTAJAFOORUMI JA SEN YDINRYHMÄ  Johtajafoorumissa on kaksi osaa: 1. ydinryhmä 2. osallistujat  Ydinryhmän perustava kokous on 24.4.2024 klo 12.00 on-line. Hae linkki sivulta:   www.ruokaprovinssi.fi/johtajafoorumi</vt:lpstr>
      <vt:lpstr>PowerPoint-esitys</vt:lpstr>
      <vt:lpstr>PowerPoint-esitys</vt:lpstr>
      <vt:lpstr>PowerPoint-esitys</vt:lpstr>
      <vt:lpstr>PowerPoint-esitys</vt:lpstr>
      <vt:lpstr>PowerPoint-esitys</vt:lpstr>
      <vt:lpstr>Kahvien takana tänään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Ruokaprovinssin johtajafoorumi</dc:title>
  <dc:creator>Terhi Välisalo</dc:creator>
  <cp:lastModifiedBy>Elina Djupfors</cp:lastModifiedBy>
  <cp:revision>13</cp:revision>
  <cp:lastPrinted>2024-02-07T11:42:10Z</cp:lastPrinted>
  <dcterms:created xsi:type="dcterms:W3CDTF">2024-02-07T09:43:25Z</dcterms:created>
  <dcterms:modified xsi:type="dcterms:W3CDTF">2024-04-09T07:13:28Z</dcterms:modified>
</cp:coreProperties>
</file>